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76" r:id="rId6"/>
    <p:sldId id="277" r:id="rId7"/>
    <p:sldId id="278" r:id="rId8"/>
    <p:sldId id="279" r:id="rId9"/>
    <p:sldId id="271" r:id="rId10"/>
    <p:sldId id="281" r:id="rId11"/>
    <p:sldId id="283" r:id="rId12"/>
    <p:sldId id="262" r:id="rId13"/>
    <p:sldId id="273" r:id="rId14"/>
    <p:sldId id="263" r:id="rId15"/>
    <p:sldId id="282" r:id="rId16"/>
    <p:sldId id="284" r:id="rId17"/>
    <p:sldId id="286" r:id="rId18"/>
    <p:sldId id="287" r:id="rId19"/>
    <p:sldId id="285" r:id="rId20"/>
    <p:sldId id="288" r:id="rId21"/>
    <p:sldId id="289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FAD2D-F65B-476E-9A50-3A48BB32D6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C2E1-9EE8-46F6-9464-B2BCB1309D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AD1C3-B178-405E-895C-1A84330E0D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C12A3-4925-4432-819D-315035F47D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E5230-0362-473E-9890-96A60684E8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E8CD-7A17-464F-B57D-34C148EE1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B4ACC-4C41-4DAE-A640-C9472E31F6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0F28D-4BFC-4FCD-B216-1CDDA451CF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0B6F-E6A3-4D1C-B6E1-3315125E0B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ADF37-729F-4116-BF81-DDBF317545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AAAB0-6F61-46BF-BD52-3611FF9C58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5D9DF-3DC6-4059-AC63-6E06B2FC236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ive.cz/Internet/Cyberbullying-novy-rozmer-sikany/Realna-kybersikana-a-boj-s-ni/sc-32-sr-1-a-139822-ch-58458/default.aspx" TargetMode="External"/><Relationship Id="rId3" Type="http://schemas.openxmlformats.org/officeDocument/2006/relationships/hyperlink" Target="http://www.stopcyberbullying.org/" TargetMode="External"/><Relationship Id="rId7" Type="http://schemas.openxmlformats.org/officeDocument/2006/relationships/hyperlink" Target="http://www.zive.cz/Internet/Cyberbullying-novy-rozmer-sikany/sc-32-sr-1-a-139822/default.aspx" TargetMode="External"/><Relationship Id="rId2" Type="http://schemas.openxmlformats.org/officeDocument/2006/relationships/hyperlink" Target="http://en.wikipedia.org/wiki/Cyber-bully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pa.cz/clanky/kde-konci-legrace-a-zacina-kybersikana/" TargetMode="External"/><Relationship Id="rId5" Type="http://schemas.openxmlformats.org/officeDocument/2006/relationships/hyperlink" Target="http://cs.wikipedia.org/wiki/Kyber&#353;ikana" TargetMode="External"/><Relationship Id="rId4" Type="http://schemas.openxmlformats.org/officeDocument/2006/relationships/hyperlink" Target="http://www.downloadingbirds.atknet.sk/index.php?option=com_content&amp;task=view&amp;id=645&amp;Itemid=3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.cz/tvarchiv/?238d=29.04.2007&amp;238m=p&amp;238p=STREPINY&amp;238v=55355" TargetMode="External"/><Relationship Id="rId2" Type="http://schemas.openxmlformats.org/officeDocument/2006/relationships/hyperlink" Target="http://en.wikipedia.org/wiki/Ryan_Patrick_Halliga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bowe.brbla.net/1-kapitola-uzivatelske-minimum/bezpecnost-zaklady/volba-hesla-utajeni.php" TargetMode="External"/><Relationship Id="rId4" Type="http://schemas.openxmlformats.org/officeDocument/2006/relationships/hyperlink" Target="http://www.dzieckowsieci.pl/strona.php?p=20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k-SK" sz="4000" b="1">
                <a:cs typeface="Times New Roman" pitchFamily="18" charset="0"/>
              </a:rPr>
              <a:t>Kyberšikana</a:t>
            </a:r>
          </a:p>
          <a:p>
            <a:pPr algn="ctr"/>
            <a:r>
              <a:rPr lang="sk-SK" sz="1800">
                <a:cs typeface="Times New Roman" pitchFamily="18" charset="0"/>
              </a:rPr>
              <a:t>PhDr.Eva Smiková, PhD. </a:t>
            </a:r>
          </a:p>
          <a:p>
            <a:pPr algn="ctr"/>
            <a:endParaRPr lang="sk-SK" sz="1800">
              <a:cs typeface="Times New Roman" pitchFamily="18" charset="0"/>
            </a:endParaRPr>
          </a:p>
          <a:p>
            <a:pPr algn="ctr"/>
            <a:r>
              <a:rPr lang="sk-SK" sz="1400">
                <a:cs typeface="Times New Roman" pitchFamily="18" charset="0"/>
              </a:rPr>
              <a:t>Výskumný ústav detskej psychológie a patopsychológie</a:t>
            </a:r>
          </a:p>
          <a:p>
            <a:pPr algn="ctr"/>
            <a:r>
              <a:rPr lang="sk-SK" sz="1200">
                <a:cs typeface="Times New Roman" pitchFamily="18" charset="0"/>
              </a:rPr>
              <a:t>xvudpap@stonline.sk</a:t>
            </a:r>
            <a:endParaRPr lang="en-US" sz="1200"/>
          </a:p>
        </p:txBody>
      </p:sp>
      <p:pic>
        <p:nvPicPr>
          <p:cNvPr id="4099" name="Picture 3" descr="MCj03974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429000"/>
            <a:ext cx="1862137" cy="1820863"/>
          </a:xfrm>
          <a:prstGeom prst="rect">
            <a:avLst/>
          </a:prstGeom>
          <a:noFill/>
        </p:spPr>
      </p:pic>
      <p:pic>
        <p:nvPicPr>
          <p:cNvPr id="4100" name="Picture 4" descr="MCj039831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36838"/>
            <a:ext cx="1703387" cy="1827212"/>
          </a:xfrm>
          <a:prstGeom prst="rect">
            <a:avLst/>
          </a:prstGeom>
          <a:noFill/>
        </p:spPr>
      </p:pic>
      <p:pic>
        <p:nvPicPr>
          <p:cNvPr id="4101" name="Picture 5" descr="MCj03975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2636838"/>
            <a:ext cx="1822450" cy="182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.....................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/>
              <a:t>Prípad z gdaňského gymnázia – </a:t>
            </a:r>
            <a:r>
              <a:rPr lang="cs-CZ" sz="2400"/>
              <a:t>14 ročná študentka Ania spáchala sebevraždu potom, ako ju päť spolužiakov pred celou triedou podrobilo sexuálnej šikane, ktorú nahrali na mobil a sľúbili zverejniť na internete.</a:t>
            </a:r>
            <a:r>
              <a:rPr lang="cs-CZ" sz="2400" b="1"/>
              <a:t> </a:t>
            </a:r>
            <a:r>
              <a:rPr lang="cs-CZ" sz="2400"/>
              <a:t>Nahrávka z mobilu bola použitá ako kľúčový dôkaz v procese s násilníkmi, aj keď ju  autor na internet nevyvesil a zmazal ju hneď, ako  sa dozvedel o sebevražde spolužiačky.Policajní experti dokázali zmazaný film zrekonšruovať</a:t>
            </a:r>
            <a:r>
              <a:rPr lang="cs-CZ" sz="2400" b="1"/>
              <a:t>.</a:t>
            </a:r>
            <a:endParaRPr lang="sk-SK" sz="2400" b="1"/>
          </a:p>
          <a:p>
            <a:pPr>
              <a:lnSpc>
                <a:spcPct val="90000"/>
              </a:lnSpc>
            </a:pPr>
            <a:endParaRPr lang="sk-SK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/>
              <a:t>Kyberšikana v zahraničí</a:t>
            </a:r>
            <a:endParaRPr lang="sk-SK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/>
              <a:t>Poľsko</a:t>
            </a:r>
            <a:r>
              <a:rPr lang="cs-CZ" sz="2400"/>
              <a:t> – filtruje na školských sieťach prístup k internetu a je tu zákaz používať v škole mobilné telefóny</a:t>
            </a:r>
          </a:p>
          <a:p>
            <a:endParaRPr lang="cs-CZ" sz="2400"/>
          </a:p>
          <a:p>
            <a:r>
              <a:rPr lang="cs-CZ" sz="2400" b="1"/>
              <a:t>Južná Kórea</a:t>
            </a:r>
            <a:r>
              <a:rPr lang="cs-CZ" sz="2400"/>
              <a:t> – prijíma rozsiahle reštriktívne úpravy ohľadne využitia internetu, sú tu ustanovené špeciálne vyšetrovacie tímy určené na boj s kyberšikanou</a:t>
            </a:r>
          </a:p>
          <a:p>
            <a:pPr>
              <a:buFontTx/>
              <a:buNone/>
            </a:pPr>
            <a:endParaRPr lang="cs-CZ" sz="2400"/>
          </a:p>
          <a:p>
            <a:r>
              <a:rPr lang="cs-CZ" sz="2400" b="1"/>
              <a:t>USA</a:t>
            </a:r>
            <a:r>
              <a:rPr lang="cs-CZ" sz="2400"/>
              <a:t> – kybešikana je od roku 2006 federálnym zločinom</a:t>
            </a:r>
            <a:endParaRPr lang="sk-SK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188913"/>
            <a:ext cx="8458200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4000" b="1">
                <a:cs typeface="Times New Roman" pitchFamily="18" charset="0"/>
              </a:rPr>
              <a:t>Rozdiely šikana - kyberšikana</a:t>
            </a:r>
          </a:p>
          <a:p>
            <a:endParaRPr lang="sk-SK">
              <a:cs typeface="Times New Roman" pitchFamily="18" charset="0"/>
            </a:endParaRPr>
          </a:p>
          <a:p>
            <a:endParaRPr lang="sk-SK">
              <a:cs typeface="Times New Roman" pitchFamily="18" charset="0"/>
            </a:endParaRPr>
          </a:p>
          <a:p>
            <a:r>
              <a:rPr lang="sk-SK">
                <a:cs typeface="Times New Roman" pitchFamily="18" charset="0"/>
              </a:rPr>
              <a:t>♦ Ak pri šikanovaní je domov miestom pre obeť, kde je pred útokmi agresorov chránená, pri kyberšikane agresori prenasledujú obeť všade, kde sa im zachce</a:t>
            </a:r>
          </a:p>
          <a:p>
            <a:endParaRPr lang="sk-SK">
              <a:cs typeface="Times New Roman" pitchFamily="18" charset="0"/>
            </a:endParaRPr>
          </a:p>
          <a:p>
            <a:r>
              <a:rPr lang="sk-SK"/>
              <a:t>♦ Kyberšikana poskytuje agresorom anonymitu</a:t>
            </a:r>
          </a:p>
          <a:p>
            <a:endParaRPr lang="sk-SK"/>
          </a:p>
          <a:p>
            <a:r>
              <a:rPr lang="sk-SK"/>
              <a:t>♦ Kyberšikana je skrytejšia, odohráva sa vo virtuálnom priestore, ktorý je mimo učiteľskú kontrolu a tak rastie počet prípadov, kedy môžu agresori svojim obetiam beztrestne ubližovať</a:t>
            </a:r>
          </a:p>
          <a:p>
            <a:endParaRPr lang="sk-SK">
              <a:cs typeface="Times New Roman" pitchFamily="18" charset="0"/>
            </a:endParaRPr>
          </a:p>
          <a:p>
            <a:endParaRPr lang="sk-SK"/>
          </a:p>
          <a:p>
            <a:endParaRPr lang="sk-SK"/>
          </a:p>
        </p:txBody>
      </p:sp>
      <p:pic>
        <p:nvPicPr>
          <p:cNvPr id="14340" name="Picture 4" descr="MCj03974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4868863"/>
            <a:ext cx="1825625" cy="171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8313" y="620713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  <a:p>
            <a:pPr>
              <a:spcBef>
                <a:spcPct val="50000"/>
              </a:spcBef>
            </a:pPr>
            <a:endParaRPr lang="sk-SK"/>
          </a:p>
          <a:p>
            <a:pPr>
              <a:spcBef>
                <a:spcPct val="50000"/>
              </a:spcBef>
            </a:pPr>
            <a:endParaRPr lang="sk-SK"/>
          </a:p>
        </p:txBody>
      </p:sp>
      <p:pic>
        <p:nvPicPr>
          <p:cNvPr id="26630" name="Picture 6" descr="MCj039669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437063"/>
            <a:ext cx="1098550" cy="1847850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116013" y="836613"/>
            <a:ext cx="66246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/>
              <a:t>♦ Ak agresori urážajú slovne, obeť si nemusí všetko zapamätať, ale v prípade SMS správ, mailov, chatu si obeť číta to, čo agresori napísali neustále dookola. Napísané slová sú preto konkrétnejšie a skutočnejšie ako hovorené</a:t>
            </a:r>
          </a:p>
          <a:p>
            <a:endParaRPr lang="sk-SK"/>
          </a:p>
          <a:p>
            <a:r>
              <a:rPr lang="sk-SK"/>
              <a:t>♦ Agresori nemusia byť starší a fyzicky silnejší. Rozhodujú dobré znalosti IKT</a:t>
            </a:r>
          </a:p>
          <a:p>
            <a:endParaRPr lang="sk-SK"/>
          </a:p>
          <a:p>
            <a:r>
              <a:rPr lang="sk-SK"/>
              <a:t>♦ Obeťou sa môže stať ktokoľvek, ale predovšetkým je to obeť, ktorá tiež často využíva IKT</a:t>
            </a:r>
          </a:p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609600"/>
            <a:ext cx="8534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sk-SK"/>
              <a:t>♦</a:t>
            </a:r>
            <a:r>
              <a:rPr lang="cs-CZ"/>
              <a:t> </a:t>
            </a:r>
            <a:r>
              <a:rPr lang="cs-CZ">
                <a:cs typeface="Times New Roman" pitchFamily="18" charset="0"/>
              </a:rPr>
              <a:t>Kyberšikana sa nemusí odohrávať opakovane. Stačí, keď agresor zavesí na web napr. fotku obeti</a:t>
            </a:r>
          </a:p>
          <a:p>
            <a:pPr algn="just"/>
            <a:endParaRPr lang="cs-CZ">
              <a:cs typeface="Times New Roman" pitchFamily="18" charset="0"/>
            </a:endParaRPr>
          </a:p>
          <a:p>
            <a:pPr algn="just"/>
            <a:r>
              <a:rPr lang="sk-SK"/>
              <a:t>♦ Obete sa boja niekomu zveriť, aby sa ich situácia ešte nezhoršila</a:t>
            </a:r>
          </a:p>
          <a:p>
            <a:pPr algn="just"/>
            <a:endParaRPr lang="sk-SK"/>
          </a:p>
          <a:p>
            <a:pPr algn="just"/>
            <a:r>
              <a:rPr lang="sk-SK"/>
              <a:t>♦ Obete neveria v účinnú pomoc dospelých, ktorí sú často v IKT menej zruční</a:t>
            </a:r>
          </a:p>
          <a:p>
            <a:pPr algn="just"/>
            <a:endParaRPr lang="sk-SK"/>
          </a:p>
          <a:p>
            <a:pPr algn="just"/>
            <a:r>
              <a:rPr lang="sk-SK"/>
              <a:t>♦ Deti sa boja, aby im dospelí nezakázali používanie počítaču, mobilu....</a:t>
            </a:r>
            <a:endParaRPr lang="en-US"/>
          </a:p>
        </p:txBody>
      </p:sp>
      <p:pic>
        <p:nvPicPr>
          <p:cNvPr id="15363" name="Picture 3" descr="MCj03966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868863"/>
            <a:ext cx="1825625" cy="97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/>
              <a:t>Riziká pre páchateľov</a:t>
            </a:r>
            <a:r>
              <a:rPr lang="sk-SK" sz="4000" b="1"/>
              <a:t/>
            </a:r>
            <a:br>
              <a:rPr lang="sk-SK" sz="4000" b="1"/>
            </a:br>
            <a:endParaRPr lang="sk-SK" sz="4000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Pri nerozumnej forme použitia internetu či súhre náhod môže viesť k odhaleniu</a:t>
            </a:r>
          </a:p>
          <a:p>
            <a:pPr>
              <a:lnSpc>
                <a:spcPct val="90000"/>
              </a:lnSpc>
            </a:pPr>
            <a:endParaRPr lang="sk-SK" sz="2400"/>
          </a:p>
          <a:p>
            <a:pPr>
              <a:lnSpc>
                <a:spcPct val="90000"/>
              </a:lnSpc>
            </a:pPr>
            <a:r>
              <a:rPr lang="cs-CZ" sz="2400"/>
              <a:t>Zvýšené riziko pre páchateľa v prípade nahratia scénky s jasne identifikovateľnými účastníkmi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sz="2400"/>
          </a:p>
          <a:p>
            <a:pPr>
              <a:lnSpc>
                <a:spcPct val="90000"/>
              </a:lnSpc>
            </a:pPr>
            <a:r>
              <a:rPr lang="cs-CZ" sz="2400"/>
              <a:t>Neinteligentný páchateľ, ktorý postupuje naivne ohľadne použitia internetových prostriedkov – odhalenie internetovými expertami</a:t>
            </a:r>
            <a:endParaRPr lang="sk-SK" sz="2400"/>
          </a:p>
          <a:p>
            <a:pPr>
              <a:lnSpc>
                <a:spcPct val="90000"/>
              </a:lnSpc>
            </a:pPr>
            <a:endParaRPr lang="sk-SK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/>
              <a:t>Ako postupovať v škole pri riešení kyberšikany</a:t>
            </a:r>
            <a:endParaRPr lang="sk-SK" sz="4000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Podporte obeť kyberšikany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Doporučte obeti, ako má postupovať ďalej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Všetky prípady kyberšikany riešte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Snažte sa problém vyriešiť, aby sa nešíril ďalej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Aj po prešetrení kyberšikany, pracujte s týmto problémom ďalej</a:t>
            </a:r>
            <a:r>
              <a:rPr lang="sk-SK" sz="2400"/>
              <a:t> </a:t>
            </a:r>
          </a:p>
        </p:txBody>
      </p:sp>
      <p:pic>
        <p:nvPicPr>
          <p:cNvPr id="40964" name="Picture 4" descr="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196975"/>
            <a:ext cx="25209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3600" b="1"/>
              <a:t>Ako sa ochrániť pred napadnutím cez internet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400"/>
              <a:t>Voliť bezpečné heslo</a:t>
            </a:r>
          </a:p>
          <a:p>
            <a:pPr>
              <a:lnSpc>
                <a:spcPct val="90000"/>
              </a:lnSpc>
            </a:pPr>
            <a:r>
              <a:rPr lang="sk-SK" sz="2400"/>
              <a:t>Neprezrádzať na internete osobné informácie napr. do formulárov či dotazníkov pre registráciu nejakého produktu</a:t>
            </a:r>
          </a:p>
          <a:p>
            <a:pPr>
              <a:lnSpc>
                <a:spcPct val="90000"/>
              </a:lnSpc>
            </a:pPr>
            <a:r>
              <a:rPr lang="sk-SK" sz="2400"/>
              <a:t>Pre súkromnú korešpondenciu si založiť špeciálnu mailovú schránku</a:t>
            </a:r>
          </a:p>
          <a:p>
            <a:pPr>
              <a:lnSpc>
                <a:spcPct val="90000"/>
              </a:lnSpc>
            </a:pPr>
            <a:r>
              <a:rPr lang="sk-SK" sz="2400"/>
              <a:t>Ak sa čokoľvek umiestni na internete (fotka, nahrávka, príbeh), môže to byť zneužité</a:t>
            </a:r>
          </a:p>
          <a:p>
            <a:pPr>
              <a:lnSpc>
                <a:spcPct val="90000"/>
              </a:lnSpc>
            </a:pPr>
            <a:r>
              <a:rPr lang="sk-SK" sz="2400"/>
              <a:t>Nezverejňovať  nikomu svoje heslo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400"/>
              <a:t>Každý má právo, aby sa s ním na internete zachádzalo úctivo </a:t>
            </a:r>
          </a:p>
          <a:p>
            <a:r>
              <a:rPr lang="sk-SK" sz="2400"/>
              <a:t>Môžete opustiť chat, zatvoriť e-mailovú schránku alebo vypnúť počítač kedykoľvek chcete </a:t>
            </a:r>
          </a:p>
          <a:p>
            <a:r>
              <a:rPr lang="sk-SK" sz="2400"/>
              <a:t>Online priateľstvo môže skončiť a keď sa to stane, vaše osobné informácie môžu byť poslané nevhodnej osobe </a:t>
            </a:r>
          </a:p>
          <a:p>
            <a:r>
              <a:rPr lang="sk-SK" sz="2400"/>
              <a:t>Nemusíte otvárať  správy od ľudí, ktorých vôbec nepoznáte</a:t>
            </a:r>
          </a:p>
          <a:p>
            <a:r>
              <a:rPr lang="sk-SK" sz="2400"/>
              <a:t> Nemali by ste odpovedať na podozrivé správy. Mali by ste si ale tieto správy uložiť pre budúcnosť, ak by sa stalo, že situácia sa bude musieť prejednať aj s niekým ďalším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400"/>
              <a:t>Môžete si uložiť zlomyseľný e-mail pre budúcnosť </a:t>
            </a:r>
          </a:p>
          <a:p>
            <a:r>
              <a:rPr lang="sk-SK" sz="2400"/>
              <a:t>Môžete tiež zmeniť nastavenia vášho e-mailového programu tak, aby správy od určených odosielateľov boli nasmerované do špeciálneho priečinka</a:t>
            </a:r>
          </a:p>
          <a:p>
            <a:r>
              <a:rPr lang="sk-SK">
                <a:solidFill>
                  <a:schemeClr val="accent1"/>
                </a:solidFill>
              </a:rPr>
              <a:t>Ak je obťažovanie mimoriadne závažné a predstavuje zločin, je potrebné kontaktovať  políciu</a:t>
            </a:r>
            <a:r>
              <a:rPr lang="sk-SK"/>
              <a:t> </a:t>
            </a:r>
            <a:endParaRPr lang="sk-SK" sz="2400"/>
          </a:p>
          <a:p>
            <a:pPr>
              <a:buFontTx/>
              <a:buNone/>
            </a:pPr>
            <a:endParaRPr lang="sk-SK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14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5123" name="Picture 3" descr="MCj03975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05263"/>
            <a:ext cx="1825625" cy="1795462"/>
          </a:xfrm>
          <a:prstGeom prst="rect">
            <a:avLst/>
          </a:prstGeom>
          <a:noFill/>
        </p:spPr>
      </p:pic>
      <p:pic>
        <p:nvPicPr>
          <p:cNvPr id="5124" name="Picture 4" descr="MCj03966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149725"/>
            <a:ext cx="1827212" cy="1549400"/>
          </a:xfrm>
          <a:prstGeom prst="rect">
            <a:avLst/>
          </a:prstGeom>
          <a:noFill/>
        </p:spPr>
      </p:pic>
      <p:pic>
        <p:nvPicPr>
          <p:cNvPr id="5125" name="Picture 5" descr="MCj039672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860800"/>
            <a:ext cx="1825625" cy="1846263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sk-SK" sz="4000"/>
              <a:t/>
            </a:r>
            <a:br>
              <a:rPr lang="sk-SK" sz="4000"/>
            </a:br>
            <a:r>
              <a:rPr lang="sk-SK" sz="4000"/>
              <a:t/>
            </a:r>
            <a:br>
              <a:rPr lang="sk-SK" sz="4000"/>
            </a:br>
            <a:r>
              <a:rPr lang="sk-SK" sz="4000"/>
              <a:t/>
            </a:r>
            <a:br>
              <a:rPr lang="sk-SK" sz="4000"/>
            </a:br>
            <a:r>
              <a:rPr lang="sk-SK" sz="4000" b="1"/>
              <a:t>Definícia</a:t>
            </a:r>
            <a:r>
              <a:rPr lang="sk-SK" sz="4000"/>
              <a:t/>
            </a:r>
            <a:br>
              <a:rPr lang="sk-SK" sz="4000"/>
            </a:br>
            <a:r>
              <a:rPr lang="sk-SK" sz="4000"/>
              <a:t/>
            </a:r>
            <a:br>
              <a:rPr lang="sk-SK" sz="4000"/>
            </a:br>
            <a:r>
              <a:rPr lang="sk-SK" sz="2400"/>
              <a:t>Kyberšikana je úmyselné, opakujúce sa a nepriateľské správanie, ktorého cieľom je ublížiť obeti za pomoci použitia informačných a komunikačných technológií</a:t>
            </a:r>
            <a:r>
              <a:rPr lang="sk-SK" sz="4000"/>
              <a:t/>
            </a:r>
            <a:br>
              <a:rPr lang="sk-SK" sz="4000"/>
            </a:br>
            <a:r>
              <a:rPr lang="sk-SK" sz="2000"/>
              <a:t>(William A. Belsey)</a:t>
            </a:r>
            <a:r>
              <a:rPr lang="sk-SK" sz="4000"/>
              <a:t/>
            </a:r>
            <a:br>
              <a:rPr lang="sk-SK" sz="4000"/>
            </a:br>
            <a:endParaRPr lang="sk-SK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4000" b="1"/>
              <a:t>Internetové  odkazy a zdroje</a:t>
            </a:r>
            <a:r>
              <a:rPr lang="sk-SK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400" b="1"/>
              <a:t>Cyberbullying - anglické</a:t>
            </a:r>
            <a:endParaRPr lang="sk-SK" sz="2400" b="1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2"/>
              </a:rPr>
              <a:t>http://en.wikipedia.org/wiki/Cyber-bullying</a:t>
            </a:r>
            <a:r>
              <a:rPr lang="sk-SK" sz="2400"/>
              <a:t> </a:t>
            </a:r>
            <a:endParaRPr lang="sk-SK" sz="2400">
              <a:hlinkClick r:id="rId3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3"/>
              </a:rPr>
              <a:t>http://www.stopcyberbullying.org</a:t>
            </a:r>
            <a:r>
              <a:rPr lang="sk-SK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 b="1"/>
              <a:t>Kyberšikana - české</a:t>
            </a:r>
            <a:endParaRPr lang="sk-SK" sz="2400" b="1">
              <a:hlinkClick r:id="rId4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4"/>
              </a:rPr>
              <a:t>http://www.downloadingbirds.atknet.sk/index.php?option=com_content&amp;task=view&amp;id=645&amp;Itemid=35</a:t>
            </a:r>
            <a:r>
              <a:rPr lang="sk-SK" sz="2400"/>
              <a:t> - sk</a:t>
            </a:r>
            <a:endParaRPr lang="sk-SK" sz="2400">
              <a:hlinkClick r:id="rId5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5"/>
              </a:rPr>
              <a:t>http://cs.wikipedia.org/wiki/Kyberšikana</a:t>
            </a:r>
            <a:r>
              <a:rPr lang="sk-SK" sz="2400"/>
              <a:t> </a:t>
            </a:r>
            <a:endParaRPr lang="sk-SK" sz="2400">
              <a:hlinkClick r:id="rId6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6"/>
              </a:rPr>
              <a:t>http://www.lupa.cz/clanky/kde-konci-legrace-a-zacina-kybersikana/</a:t>
            </a:r>
            <a:r>
              <a:rPr lang="sk-SK" sz="2400"/>
              <a:t> </a:t>
            </a:r>
            <a:endParaRPr lang="sk-SK" sz="2400">
              <a:hlinkClick r:id="rId7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7"/>
              </a:rPr>
              <a:t>http://www.zive.cz/Internet/Cyberbullying-novy-rozmer-sikany/sc-32-sr-1-a-139822/default.aspx</a:t>
            </a:r>
            <a:r>
              <a:rPr lang="sk-SK" sz="2400"/>
              <a:t> </a:t>
            </a:r>
            <a:endParaRPr lang="sk-SK" sz="2400">
              <a:hlinkClick r:id="rId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400"/>
          </a:p>
          <a:p>
            <a:pPr>
              <a:lnSpc>
                <a:spcPct val="80000"/>
              </a:lnSpc>
            </a:pPr>
            <a:endParaRPr lang="sk-SK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400" b="1">
                <a:solidFill>
                  <a:schemeClr val="accent2"/>
                </a:solidFill>
              </a:rPr>
              <a:t>Ryan</a:t>
            </a:r>
            <a:r>
              <a:rPr lang="sk-SK" sz="2400">
                <a:solidFill>
                  <a:schemeClr val="accent2"/>
                </a:solidFill>
              </a:rPr>
              <a:t> </a:t>
            </a:r>
            <a:endParaRPr lang="sk-SK" sz="2400">
              <a:solidFill>
                <a:schemeClr val="accent2"/>
              </a:solidFill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2"/>
              </a:rPr>
              <a:t>http://en.wikipedia.org/wiki/Ryan_Patrick_Halligan</a:t>
            </a:r>
            <a:r>
              <a:rPr lang="sk-SK" sz="2400"/>
              <a:t> - en</a:t>
            </a:r>
          </a:p>
          <a:p>
            <a:pPr>
              <a:lnSpc>
                <a:spcPct val="80000"/>
              </a:lnSpc>
            </a:pPr>
            <a:r>
              <a:rPr lang="sk-SK" sz="2400"/>
              <a:t>Reportáž na TV NOVA</a:t>
            </a:r>
            <a:endParaRPr lang="sk-SK" sz="2400">
              <a:hlinkClick r:id="rId3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3"/>
              </a:rPr>
              <a:t>http://www.nova.cz/tvarchiv/?238d=29.04.2007&amp;238m=p&amp;238p=STREPINY&amp;238v=55355</a:t>
            </a:r>
            <a:r>
              <a:rPr lang="sk-SK" sz="2400"/>
              <a:t> </a:t>
            </a:r>
          </a:p>
          <a:p>
            <a:pPr>
              <a:lnSpc>
                <a:spcPct val="80000"/>
              </a:lnSpc>
            </a:pPr>
            <a:r>
              <a:rPr lang="sk-SK" sz="2400"/>
              <a:t>Kampaň proti kyberšikaně právě startuje v Polsku – viz krátký video spot:</a:t>
            </a:r>
            <a:endParaRPr lang="sk-SK" sz="2400">
              <a:hlinkClick r:id="rId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 b="1">
                <a:solidFill>
                  <a:schemeClr val="accent2"/>
                </a:solidFill>
              </a:rPr>
              <a:t>Hesla</a:t>
            </a:r>
            <a:endParaRPr lang="sk-SK" sz="2400" b="1">
              <a:solidFill>
                <a:schemeClr val="accent2"/>
              </a:solidFill>
              <a:hlinkClick r:id="rId5"/>
            </a:endParaRPr>
          </a:p>
          <a:p>
            <a:pPr>
              <a:lnSpc>
                <a:spcPct val="80000"/>
              </a:lnSpc>
            </a:pPr>
            <a:r>
              <a:rPr lang="sk-SK" sz="2400">
                <a:hlinkClick r:id="rId5"/>
              </a:rPr>
              <a:t>http://www.abowe.brbla.net/1-kapitola-uzivatelske-minimum/bezpecnost-zaklady/volba-hesla-utajeni.php</a:t>
            </a:r>
            <a:r>
              <a:rPr lang="sk-SK" sz="2400"/>
              <a:t> </a:t>
            </a:r>
          </a:p>
          <a:p>
            <a:pPr>
              <a:lnSpc>
                <a:spcPct val="80000"/>
              </a:lnSpc>
            </a:pPr>
            <a:r>
              <a:rPr lang="sk-SK" b="1">
                <a:solidFill>
                  <a:schemeClr val="accent1"/>
                </a:solidFill>
              </a:rPr>
              <a:t>www.zodpovedne.sk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7" descr="MCj039747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205038"/>
            <a:ext cx="1827212" cy="1435100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/>
              <a:t>Ďakujem za pozornosť</a:t>
            </a:r>
            <a:r>
              <a:rPr lang="sk-SK">
                <a:cs typeface="Times New Roman" pitchFamily="18" charset="0"/>
              </a:rPr>
              <a:t>☺☺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1343025"/>
            <a:ext cx="82073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sk-SK" b="1"/>
              <a:t>Podoby kyberšikany</a:t>
            </a:r>
            <a:r>
              <a:rPr lang="sk-SK"/>
              <a:t>: (M.L. Morris)</a:t>
            </a:r>
          </a:p>
          <a:p>
            <a:pPr marL="457200" indent="-457200">
              <a:buFontTx/>
              <a:buChar char="•"/>
              <a:tabLst>
                <a:tab pos="228600" algn="l"/>
              </a:tabLst>
            </a:pPr>
            <a:r>
              <a:rPr lang="sk-SK" b="1"/>
              <a:t>Posielanie</a:t>
            </a:r>
            <a:r>
              <a:rPr lang="sk-SK"/>
              <a:t> krutých, vulgárnych alebo vyhrážajúcich sa emailových </a:t>
            </a:r>
            <a:r>
              <a:rPr lang="sk-SK" b="1"/>
              <a:t>správ</a:t>
            </a:r>
            <a:r>
              <a:rPr lang="sk-SK"/>
              <a:t>, SMS správ, telefonátov obeti</a:t>
            </a:r>
          </a:p>
          <a:p>
            <a:pPr marL="457200" indent="-457200">
              <a:buFontTx/>
              <a:buChar char="•"/>
              <a:tabLst>
                <a:tab pos="228600" algn="l"/>
              </a:tabLst>
            </a:pPr>
            <a:r>
              <a:rPr lang="sk-SK" b="1"/>
              <a:t>Vytváranie webových stránok</a:t>
            </a:r>
            <a:r>
              <a:rPr lang="sk-SK"/>
              <a:t>, na ktorých sa objavujú príbehy, karikatúry, obrázky, fotky, vtipy, básne, pesničky, ktoré obeť zosmiešňujú, ponižujú</a:t>
            </a:r>
          </a:p>
          <a:p>
            <a:pPr marL="457200" indent="-457200">
              <a:buFontTx/>
              <a:buChar char="•"/>
              <a:tabLst>
                <a:tab pos="228600" algn="l"/>
              </a:tabLst>
            </a:pPr>
            <a:r>
              <a:rPr lang="sk-SK" b="1"/>
              <a:t>Posielanie obrázkov, fotografií</a:t>
            </a:r>
            <a:r>
              <a:rPr lang="sk-SK"/>
              <a:t>, videonahrávok spolužiakom online, za účelom aby hlasovali, „Kto je najväčší....(doplnenie urážlivého textu)“</a:t>
            </a:r>
          </a:p>
          <a:p>
            <a:pPr marL="457200" indent="-457200">
              <a:buFontTx/>
              <a:buChar char="•"/>
              <a:tabLst>
                <a:tab pos="228600" algn="l"/>
              </a:tabLst>
            </a:pPr>
            <a:r>
              <a:rPr lang="sk-SK" b="1"/>
              <a:t>Vystavenie pornografických fotografií</a:t>
            </a:r>
            <a:r>
              <a:rPr lang="sk-SK"/>
              <a:t> s tvárou obete na webe alebo ich zasielanie ostatným pomocou e -mailu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...............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400"/>
              <a:t>Agresori sa </a:t>
            </a:r>
            <a:r>
              <a:rPr lang="sk-SK" sz="2400" b="1"/>
              <a:t>dostanú do poštového programu</a:t>
            </a:r>
            <a:r>
              <a:rPr lang="sk-SK" sz="2400"/>
              <a:t> obete, odkiaľ posielajú pod jej menom kamarátom vulgárne, prípadne obťažujúce správy, fotky...</a:t>
            </a:r>
          </a:p>
          <a:p>
            <a:pPr>
              <a:buFontTx/>
              <a:buNone/>
            </a:pPr>
            <a:endParaRPr lang="sk-SK" sz="2400"/>
          </a:p>
          <a:p>
            <a:r>
              <a:rPr lang="sk-SK" sz="2400"/>
              <a:t>Agresori obeť </a:t>
            </a:r>
            <a:r>
              <a:rPr lang="sk-SK" sz="2400" b="1"/>
              <a:t>fotografujú alebo filmujú</a:t>
            </a:r>
            <a:r>
              <a:rPr lang="sk-SK" sz="2400"/>
              <a:t> prostredníctvom digitálneho fotoaparátu, mobilného telefónu či kamery a zábery rozosielajú ostatným spolužiakom</a:t>
            </a:r>
          </a:p>
          <a:p>
            <a:endParaRPr lang="sk-SK" sz="2400"/>
          </a:p>
        </p:txBody>
      </p:sp>
      <p:pic>
        <p:nvPicPr>
          <p:cNvPr id="35844" name="Picture 4" descr="MCj03967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508500"/>
            <a:ext cx="1643062" cy="1843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........................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400" b="1"/>
              <a:t>Falšovanie identity - </a:t>
            </a:r>
            <a:r>
              <a:rPr lang="sk-SK" sz="2400"/>
              <a:t>do tejto kategórie spadajú falošné blogy, profily na sociálnych serveroch typu MySpace, Facebook, či prezentáciách menších sociálnych skupín (školský web, online komunity) </a:t>
            </a:r>
          </a:p>
          <a:p>
            <a:pPr>
              <a:buFontTx/>
              <a:buNone/>
            </a:pPr>
            <a:endParaRPr lang="sk-SK" sz="2400"/>
          </a:p>
          <a:p>
            <a:r>
              <a:rPr lang="sk-SK" sz="2400" b="1"/>
              <a:t>Ukradnutie  identity - </a:t>
            </a:r>
            <a:r>
              <a:rPr lang="sk-SK" sz="2400"/>
              <a:t>útočník zistí či prelomí heslo obete, prenikne do jej virtuálneho priestoru  a prostredníctvom ukradnutej identity obeť poškodí</a:t>
            </a:r>
          </a:p>
          <a:p>
            <a:pPr>
              <a:buFontTx/>
              <a:buNone/>
            </a:pPr>
            <a:r>
              <a:rPr lang="sk-SK" sz="280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/>
              <a:t>Šikana pomocou blogov</a:t>
            </a:r>
            <a:r>
              <a:rPr lang="sk-SK" sz="4000" b="1"/>
              <a:t/>
            </a:r>
            <a:br>
              <a:rPr lang="sk-SK" sz="4000" b="1"/>
            </a:br>
            <a:endParaRPr lang="sk-SK" sz="40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/>
              <a:t>Šikana využívajúca  fenomén  blogov môže mať 4 </a:t>
            </a:r>
            <a:r>
              <a:rPr lang="cs-CZ" sz="2400" b="1"/>
              <a:t>hlavné podoby</a:t>
            </a:r>
            <a:r>
              <a:rPr lang="cs-CZ" sz="2400"/>
              <a:t>:</a:t>
            </a:r>
          </a:p>
          <a:p>
            <a:pPr>
              <a:lnSpc>
                <a:spcPct val="80000"/>
              </a:lnSpc>
            </a:pPr>
            <a:r>
              <a:rPr lang="cs-CZ" sz="2400"/>
              <a:t>Vkladanie agresívnych a útočných komentárov do cudzích blogov ( šikovný a veľmi vytrvalý jedinec môže prinútiť obeť celkom zrušiť komentáre</a:t>
            </a:r>
          </a:p>
          <a:p>
            <a:pPr>
              <a:lnSpc>
                <a:spcPct val="80000"/>
              </a:lnSpc>
            </a:pPr>
            <a:r>
              <a:rPr lang="cs-CZ" sz="2400"/>
              <a:t>Vytváranie blogov a príspevkov na vlastnom blogu s textami, ktoré poškodzujú a šikanujú obeť</a:t>
            </a:r>
          </a:p>
          <a:p>
            <a:pPr>
              <a:lnSpc>
                <a:spcPct val="80000"/>
              </a:lnSpc>
            </a:pPr>
            <a:r>
              <a:rPr lang="cs-CZ" sz="2400"/>
              <a:t>Vytváranie „falošných blogov“ – t.j. blogov, ktoré sa tvária, že ich písala obeť šikany, ktorá je poškodená tak, že je ostatým vsugerované, že je autorom textu a materiálov, ktoré by samozrejme nikdy nenapísala ani nezverejnila</a:t>
            </a:r>
          </a:p>
          <a:p>
            <a:pPr>
              <a:lnSpc>
                <a:spcPct val="80000"/>
              </a:lnSpc>
            </a:pPr>
            <a:r>
              <a:rPr lang="cs-CZ" sz="2400"/>
              <a:t>Nabúranie cudzieho blogu a jeho úprava v neprospech obeti</a:t>
            </a:r>
            <a:endParaRPr lang="sk-SK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/>
              <a:t>Flaming</a:t>
            </a:r>
            <a:endParaRPr lang="sk-SK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Flaming (</a:t>
            </a:r>
            <a:r>
              <a:rPr lang="en-US" sz="2400" i="1"/>
              <a:t>flame = horieť</a:t>
            </a:r>
            <a:r>
              <a:rPr lang="en-US" sz="2400"/>
              <a:t>) je term</a:t>
            </a:r>
            <a:r>
              <a:rPr lang="sk-SK" sz="2400"/>
              <a:t>ín, označujúci nepriateľské správanie užívateľov  internetu, ktoré obvykle sprevádajú urážky, nadávky, vyhrážanie sa a pod.</a:t>
            </a:r>
          </a:p>
          <a:p>
            <a:pPr>
              <a:lnSpc>
                <a:spcPct val="80000"/>
              </a:lnSpc>
            </a:pPr>
            <a:r>
              <a:rPr lang="sk-SK" sz="2400"/>
              <a:t> Flaming je obvykle spojený so sociálnym prostredím diskusních fór, webového chatu, môže však byť realizovaný i prostrednictvím e-mailu</a:t>
            </a:r>
          </a:p>
          <a:p>
            <a:pPr>
              <a:lnSpc>
                <a:spcPct val="80000"/>
              </a:lnSpc>
            </a:pPr>
            <a:r>
              <a:rPr lang="sk-SK" sz="2400"/>
              <a:t>Flaming se prejavuje tak, že flamer = útočník opakovane umiestňuje urážlivé odkazy do diskusných fór a následne stupňuje svoje útoky, pričom horlivo obhajuje svoje  názory. Flamer útočí na toho, s koho názormi nesúhlasí, nepoužíva však prepracovanú argumentáciu, ale nadáva, uráža, vyhráža sa </a:t>
            </a:r>
          </a:p>
        </p:txBody>
      </p:sp>
      <p:pic>
        <p:nvPicPr>
          <p:cNvPr id="33796" name="Picture 4" descr="tr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60350"/>
            <a:ext cx="36004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4000" b="1"/>
              <a:t>Troll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400"/>
              <a:t>Od slova </a:t>
            </a:r>
            <a:r>
              <a:rPr lang="sk-SK" sz="2400" i="1"/>
              <a:t>flamer</a:t>
            </a:r>
            <a:r>
              <a:rPr lang="sk-SK" sz="2400"/>
              <a:t> odlišujeme slovo </a:t>
            </a:r>
            <a:r>
              <a:rPr lang="sk-SK" sz="2400" i="1"/>
              <a:t>troll</a:t>
            </a:r>
            <a:r>
              <a:rPr lang="sk-SK" sz="2400"/>
              <a:t> = človek, snažiaci sa vyvolať konflikt, rozvrátiť diskusiu a pod. Troll často do diskusie zavádza témy, ktoré nesúvisia s riešeným problémom. Napríklad vulgarizmy, politické komenáre apod.  </a:t>
            </a:r>
          </a:p>
          <a:p>
            <a:pPr>
              <a:lnSpc>
                <a:spcPct val="90000"/>
              </a:lnSpc>
            </a:pPr>
            <a:r>
              <a:rPr lang="sk-SK" sz="2400"/>
              <a:t>Na rozdiel od reálneho sveta, v ktorom by flaming veľmi rýchlo prerástol do fyzického násilia, v anonymnom svete internetu je veľmi ľahkú stupňovať narážky a viesť ostrú diskusiu. (tzv. flame wars či sväté vojny).  </a:t>
            </a:r>
          </a:p>
        </p:txBody>
      </p:sp>
      <p:pic>
        <p:nvPicPr>
          <p:cNvPr id="34820" name="Picture 4" descr="greentr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244792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/>
              <a:t>Známe prípady</a:t>
            </a:r>
            <a:r>
              <a:rPr lang="sk-SK" sz="4000" b="1"/>
              <a:t/>
            </a:r>
            <a:br>
              <a:rPr lang="sk-SK" sz="4000" b="1"/>
            </a:br>
            <a:endParaRPr lang="sk-SK" sz="4000" b="1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/>
              <a:t>Prípad Star Wars (2003) – </a:t>
            </a:r>
            <a:r>
              <a:rPr lang="cs-CZ" sz="2400"/>
              <a:t>internetové zverejnenie nahrávky, na ktorej sa Ghyslain Raza nie príliš úspešne pokúšal stvárniť postavu Darth Maula.Chlapca to priviedlo na pokraj psychického zrútenia a musel sa zo svojej celosvetovej popularity dlhodobo liečiť.</a:t>
            </a:r>
            <a:endParaRPr lang="sk-SK" sz="2400" b="1"/>
          </a:p>
          <a:p>
            <a:r>
              <a:rPr lang="cs-CZ" sz="2400" b="1"/>
              <a:t>Prípad masovej bitky</a:t>
            </a:r>
            <a:r>
              <a:rPr lang="cs-CZ" sz="2400"/>
              <a:t>  - medzi žiakmi ZŠ E.Krásnohorskej so žiakmi ZŠ SNP v Ústí nad Labem, kde niektorí žiaci boli vyzbrojení aj boxermi. Nikto z vedenia školy o bitke nevedel, kým sa jej záznam neobjavil na internete</a:t>
            </a:r>
            <a:r>
              <a:rPr lang="cs-CZ" sz="2800"/>
              <a:t>.</a:t>
            </a:r>
            <a:endParaRPr lang="sk-SK" sz="2800" b="1"/>
          </a:p>
          <a:p>
            <a:endParaRPr lang="sk-SK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808</Words>
  <Application>Microsoft Office PowerPoint</Application>
  <PresentationFormat>Prezentácia na obrazovke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4" baseType="lpstr">
      <vt:lpstr>Times New Roman</vt:lpstr>
      <vt:lpstr>Default Design</vt:lpstr>
      <vt:lpstr>Snímka 1</vt:lpstr>
      <vt:lpstr>   Definícia  Kyberšikana je úmyselné, opakujúce sa a nepriateľské správanie, ktorého cieľom je ublížiť obeti za pomoci použitia informačných a komunikačných technológií (William A. Belsey) </vt:lpstr>
      <vt:lpstr>Snímka 3</vt:lpstr>
      <vt:lpstr>...............</vt:lpstr>
      <vt:lpstr>........................</vt:lpstr>
      <vt:lpstr>Šikana pomocou blogov </vt:lpstr>
      <vt:lpstr>Flaming</vt:lpstr>
      <vt:lpstr>Troll</vt:lpstr>
      <vt:lpstr>Známe prípady </vt:lpstr>
      <vt:lpstr>.....................</vt:lpstr>
      <vt:lpstr>Kyberšikana v zahraničí</vt:lpstr>
      <vt:lpstr>Snímka 12</vt:lpstr>
      <vt:lpstr>Snímka 13</vt:lpstr>
      <vt:lpstr>Snímka 14</vt:lpstr>
      <vt:lpstr>Riziká pre páchateľov </vt:lpstr>
      <vt:lpstr>Ako postupovať v škole pri riešení kyberšikany</vt:lpstr>
      <vt:lpstr>Ako sa ochrániť pred napadnutím cez internet</vt:lpstr>
      <vt:lpstr>Snímka 18</vt:lpstr>
      <vt:lpstr>Snímka 19</vt:lpstr>
      <vt:lpstr>Internetové  odkazy a zdroje </vt:lpstr>
      <vt:lpstr>Snímka 21</vt:lpstr>
      <vt:lpstr>Ďakujem za pozornosť☺☺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žiak</cp:lastModifiedBy>
  <cp:revision>31</cp:revision>
  <dcterms:created xsi:type="dcterms:W3CDTF">1601-01-01T00:00:00Z</dcterms:created>
  <dcterms:modified xsi:type="dcterms:W3CDTF">2012-03-22T13:38:33Z</dcterms:modified>
</cp:coreProperties>
</file>